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Holtwood One SC" charset="0"/>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63139D16-5481-46DC-8AEC-36BCDBFD8EB5}">
  <a:tblStyle styleId="{63139D16-5481-46DC-8AEC-36BCDBFD8EB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dca5e1d0ef_1_1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dca5e1d0ef_1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dca5e1d0ef_1_1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dca5e1d0ef_1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dca5e1d0ef_1_1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dca5e1d0ef_1_1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dca5e1d0ef_1_1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dca5e1d0ef_1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dca5e1d0ef_1_19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dca5e1d0ef_1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dca5e1d0ef_1_2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dca5e1d0ef_1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dca5e1d0ef_1_2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dca5e1d0ef_1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dca5e1d0ef_1_2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dca5e1d0ef_1_2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dca5e1d0ef_1_2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dca5e1d0ef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dca5e1d0ef_1_2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dca5e1d0ef_1_2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dca5e1d0e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dca5e1d0e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dca5e1d0ef_1_2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dca5e1d0ef_1_2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dca5e1d0ef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dca5e1d0ef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dca5e1d0ef_1_1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dca5e1d0ef_1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dca5e1d0ef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dca5e1d0e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dca5e1d0ef_1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dca5e1d0ef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dca5e1d0ef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dca5e1d0ef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dca5e1d0ef_1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dca5e1d0ef_1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dca5e1d0ef_1_1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dca5e1d0ef_1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dca5e1d0ef_1_1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dca5e1d0ef_1_1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illrobotstakemyjob.co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hyperlink" Target="https://www.ecb.europa.eu/ecb/educational/hicp/html/index.pl.html" TargetMode="External"/><Relationship Id="rId3" Type="http://schemas.openxmlformats.org/officeDocument/2006/relationships/hyperlink" Target="https://flstrefa.pl/makroekonomia.html" TargetMode="External"/><Relationship Id="rId7" Type="http://schemas.openxmlformats.org/officeDocument/2006/relationships/hyperlink" Target="https://www.youtube.com/watch?v=JW3eR6QX-aY&amp;t=1694s" TargetMode="External"/><Relationship Id="rId12" Type="http://schemas.openxmlformats.org/officeDocument/2006/relationships/hyperlink" Target="https://pl.wikipedia.org/wiki/Blockchain"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hyperlink" Target="https://www.obserwatorfinansowy.pl/bez-kategorii/rotator/przez-15-lat-w-ue-polska-notuje-nieprzerwany-wzrost-gospodarczy/" TargetMode="External"/><Relationship Id="rId11" Type="http://schemas.openxmlformats.org/officeDocument/2006/relationships/hyperlink" Target="https://europa.eu/european-union/about-eu/figures/economy_pl" TargetMode="External"/><Relationship Id="rId5" Type="http://schemas.openxmlformats.org/officeDocument/2006/relationships/hyperlink" Target="https://www.ineteconomics.org/perspectives/blog/the-future-of-macroeconomics" TargetMode="External"/><Relationship Id="rId10" Type="http://schemas.openxmlformats.org/officeDocument/2006/relationships/hyperlink" Target="https://finanse.rankomat.pl/poradniki/najwieksze-hiperinflacje" TargetMode="External"/><Relationship Id="rId4" Type="http://schemas.openxmlformats.org/officeDocument/2006/relationships/hyperlink" Target="https://clipart.me/istock/thinking-man-111831" TargetMode="External"/><Relationship Id="rId9" Type="http://schemas.openxmlformats.org/officeDocument/2006/relationships/hyperlink" Target="https://www.dreamstime.com/inflation-vector-illustration-goods-prices-money-value-scales-example-scale-explained-economical-finance-changes-process-image13595041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pl">
                <a:latin typeface="Holtwood One SC"/>
                <a:ea typeface="Holtwood One SC"/>
                <a:cs typeface="Holtwood One SC"/>
                <a:sym typeface="Holtwood One SC"/>
              </a:rPr>
              <a:t>Problemy makroekonomiczne</a:t>
            </a:r>
            <a:endParaRPr>
              <a:latin typeface="Holtwood One SC"/>
              <a:ea typeface="Holtwood One SC"/>
              <a:cs typeface="Holtwood One SC"/>
              <a:sym typeface="Holtwood One SC"/>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Czym jest inflacja?</a:t>
            </a:r>
            <a:endParaRPr>
              <a:latin typeface="Holtwood One SC"/>
              <a:ea typeface="Holtwood One SC"/>
              <a:cs typeface="Holtwood One SC"/>
              <a:sym typeface="Holtwood One SC"/>
            </a:endParaRPr>
          </a:p>
        </p:txBody>
      </p:sp>
      <p:sp>
        <p:nvSpPr>
          <p:cNvPr id="115" name="Google Shape;115;p22"/>
          <p:cNvSpPr txBox="1">
            <a:spLocks noGrp="1"/>
          </p:cNvSpPr>
          <p:nvPr>
            <p:ph type="body" idx="1"/>
          </p:nvPr>
        </p:nvSpPr>
        <p:spPr>
          <a:xfrm>
            <a:off x="311700" y="1152475"/>
            <a:ext cx="5400600" cy="16788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pl" sz="1645"/>
              <a:t>Zastanawialiście się kiedyś dlaczego państwo po prostu nie dodrukuje pieniędzy, skoro jest zadłużone? Wszystkie problemy szybko same rozwiązałyby się. Na przeszkodzie staje </a:t>
            </a:r>
            <a:r>
              <a:rPr lang="pl" sz="1645" b="1" u="sng">
                <a:solidFill>
                  <a:srgbClr val="FF0000"/>
                </a:solidFill>
              </a:rPr>
              <a:t>inflacja</a:t>
            </a:r>
            <a:r>
              <a:rPr lang="pl" sz="1645"/>
              <a:t>. W przypadku, kiedy w obiegu jest więcej pieniądza, traci wartość. </a:t>
            </a:r>
            <a:endParaRPr sz="1645"/>
          </a:p>
          <a:p>
            <a:pPr marL="0" lvl="0" indent="0" algn="l" rtl="0">
              <a:lnSpc>
                <a:spcPct val="95000"/>
              </a:lnSpc>
              <a:spcBef>
                <a:spcPts val="1200"/>
              </a:spcBef>
              <a:spcAft>
                <a:spcPts val="1200"/>
              </a:spcAft>
              <a:buSzPts val="935"/>
              <a:buNone/>
            </a:pPr>
            <a:endParaRPr sz="1445"/>
          </a:p>
        </p:txBody>
      </p:sp>
      <p:pic>
        <p:nvPicPr>
          <p:cNvPr id="116" name="Google Shape;116;p22"/>
          <p:cNvPicPr preferRelativeResize="0"/>
          <p:nvPr/>
        </p:nvPicPr>
        <p:blipFill>
          <a:blip r:embed="rId3">
            <a:alphaModFix/>
          </a:blip>
          <a:stretch>
            <a:fillRect/>
          </a:stretch>
        </p:blipFill>
        <p:spPr>
          <a:xfrm>
            <a:off x="6095997" y="197950"/>
            <a:ext cx="2489026" cy="2289900"/>
          </a:xfrm>
          <a:prstGeom prst="rect">
            <a:avLst/>
          </a:prstGeom>
          <a:noFill/>
          <a:ln>
            <a:noFill/>
          </a:ln>
        </p:spPr>
      </p:pic>
      <p:sp>
        <p:nvSpPr>
          <p:cNvPr id="117" name="Google Shape;117;p22"/>
          <p:cNvSpPr txBox="1"/>
          <p:nvPr/>
        </p:nvSpPr>
        <p:spPr>
          <a:xfrm>
            <a:off x="311700" y="2645925"/>
            <a:ext cx="8222100" cy="1757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Clr>
                <a:schemeClr val="dk1"/>
              </a:buClr>
              <a:buSzPts val="1100"/>
              <a:buFont typeface="Arial"/>
              <a:buNone/>
            </a:pPr>
            <a:r>
              <a:rPr lang="pl" sz="1700">
                <a:solidFill>
                  <a:schemeClr val="dk2"/>
                </a:solidFill>
              </a:rPr>
              <a:t>O </a:t>
            </a:r>
            <a:r>
              <a:rPr lang="pl" sz="1700" b="1">
                <a:solidFill>
                  <a:srgbClr val="FF0000"/>
                </a:solidFill>
              </a:rPr>
              <a:t>inflacji</a:t>
            </a:r>
            <a:r>
              <a:rPr lang="pl" sz="1700">
                <a:solidFill>
                  <a:schemeClr val="dk2"/>
                </a:solidFill>
              </a:rPr>
              <a:t> mówimy wtedy, kiedy mamy do czynienia z powszechnym wzrostem cen, a nie z podwyżkami dotyczącymi tylko niektórych dóbr. Kiedy dochodzi do inflacji, za tę samą kwotę można kupić coraz mniej. Innymi słowy, inflacja powoduje, że z czasem wartość naszych pieniędzy spada.</a:t>
            </a:r>
            <a:endParaRPr sz="1700">
              <a:solidFill>
                <a:schemeClr val="dk2"/>
              </a:solidFill>
            </a:endParaRPr>
          </a:p>
          <a:p>
            <a:pPr marL="0" lvl="0" indent="0" algn="l" rtl="0">
              <a:spcBef>
                <a:spcPts val="120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Przyczyny inflacji</a:t>
            </a:r>
            <a:endParaRPr>
              <a:latin typeface="Holtwood One SC"/>
              <a:ea typeface="Holtwood One SC"/>
              <a:cs typeface="Holtwood One SC"/>
              <a:sym typeface="Holtwood One SC"/>
            </a:endParaRPr>
          </a:p>
        </p:txBody>
      </p:sp>
      <p:sp>
        <p:nvSpPr>
          <p:cNvPr id="123" name="Google Shape;123;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arenR"/>
            </a:pPr>
            <a:r>
              <a:rPr lang="pl" u="sng"/>
              <a:t>Bank centralny obniży stopy procentowe zbyt mocno</a:t>
            </a:r>
            <a:r>
              <a:rPr lang="pl"/>
              <a:t> - pożyczanie pieniędzy będzie wtedy tanie i wzrośnie na nie popyt.</a:t>
            </a:r>
            <a:endParaRPr/>
          </a:p>
          <a:p>
            <a:pPr marL="457200" lvl="0" indent="-342900" algn="l" rtl="0">
              <a:spcBef>
                <a:spcPts val="0"/>
              </a:spcBef>
              <a:spcAft>
                <a:spcPts val="0"/>
              </a:spcAft>
              <a:buSzPts val="1800"/>
              <a:buAutoNum type="arabicParenR"/>
            </a:pPr>
            <a:r>
              <a:rPr lang="pl" u="sng"/>
              <a:t>Inflacja kosztowa </a:t>
            </a:r>
            <a:r>
              <a:rPr lang="pl"/>
              <a:t>- wzrosną ceny energii lub innych czynników, co przełoży się na wyższe koszty produkcji i w wyniku tego - wzrost cen.</a:t>
            </a:r>
            <a:endParaRPr/>
          </a:p>
          <a:p>
            <a:pPr marL="457200" lvl="0" indent="-342900" algn="l" rtl="0">
              <a:spcBef>
                <a:spcPts val="0"/>
              </a:spcBef>
              <a:spcAft>
                <a:spcPts val="0"/>
              </a:spcAft>
              <a:buSzPts val="1800"/>
              <a:buAutoNum type="arabicParenR"/>
            </a:pPr>
            <a:r>
              <a:rPr lang="pl" u="sng"/>
              <a:t>Dewaluacja </a:t>
            </a:r>
            <a:r>
              <a:rPr lang="pl"/>
              <a:t>- urzędowe obniżenie kursu walut krajowej wobec walut zagranicznych</a:t>
            </a:r>
            <a:endParaRPr/>
          </a:p>
          <a:p>
            <a:pPr marL="457200" lvl="0" indent="-342900" algn="l" rtl="0">
              <a:spcBef>
                <a:spcPts val="0"/>
              </a:spcBef>
              <a:spcAft>
                <a:spcPts val="0"/>
              </a:spcAft>
              <a:buSzPts val="1800"/>
              <a:buAutoNum type="arabicParenR"/>
            </a:pPr>
            <a:r>
              <a:rPr lang="pl" u="sng"/>
              <a:t>Rosnące płace</a:t>
            </a:r>
            <a:r>
              <a:rPr lang="pl"/>
              <a:t> - wtedy konsumenci wydają więcej</a:t>
            </a:r>
            <a:endParaRPr/>
          </a:p>
          <a:p>
            <a:pPr marL="457200" lvl="0" indent="-342900" algn="l" rtl="0">
              <a:spcBef>
                <a:spcPts val="0"/>
              </a:spcBef>
              <a:spcAft>
                <a:spcPts val="0"/>
              </a:spcAft>
              <a:buSzPts val="1800"/>
              <a:buAutoNum type="arabicParenR"/>
            </a:pPr>
            <a:r>
              <a:rPr lang="pl" u="sng"/>
              <a:t>Oczekiwania inflacyjne</a:t>
            </a:r>
            <a:r>
              <a:rPr lang="pl"/>
              <a:t> - pracownicy domagają się podwyżek, a firmy podnoszą ceny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Hiperinflacja</a:t>
            </a:r>
            <a:endParaRPr>
              <a:latin typeface="Holtwood One SC"/>
              <a:ea typeface="Holtwood One SC"/>
              <a:cs typeface="Holtwood One SC"/>
              <a:sym typeface="Holtwood One SC"/>
            </a:endParaRPr>
          </a:p>
        </p:txBody>
      </p:sp>
      <p:sp>
        <p:nvSpPr>
          <p:cNvPr id="129" name="Google Shape;129;p24"/>
          <p:cNvSpPr txBox="1">
            <a:spLocks noGrp="1"/>
          </p:cNvSpPr>
          <p:nvPr>
            <p:ph type="body" idx="1"/>
          </p:nvPr>
        </p:nvSpPr>
        <p:spPr>
          <a:xfrm>
            <a:off x="311700" y="1152475"/>
            <a:ext cx="38055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b="1"/>
              <a:t>Hiperinflacja</a:t>
            </a:r>
            <a:r>
              <a:rPr lang="pl"/>
              <a:t> to bardzo wysoka inflacja powodowana zwykle przez całkowite załamanie systemu finansowego kraju (i utratę zaufania do waluty krajowej) oraz ogromny deficyt budżetowy finansowany przez dodruk pieniędzy.</a:t>
            </a:r>
            <a:endParaRPr/>
          </a:p>
        </p:txBody>
      </p:sp>
      <p:pic>
        <p:nvPicPr>
          <p:cNvPr id="130" name="Google Shape;130;p24"/>
          <p:cNvPicPr preferRelativeResize="0"/>
          <p:nvPr/>
        </p:nvPicPr>
        <p:blipFill rotWithShape="1">
          <a:blip r:embed="rId3">
            <a:alphaModFix/>
          </a:blip>
          <a:srcRect l="11629" t="10315" r="39422" b="5749"/>
          <a:stretch/>
        </p:blipFill>
        <p:spPr>
          <a:xfrm>
            <a:off x="4356475" y="98925"/>
            <a:ext cx="4475825" cy="4315100"/>
          </a:xfrm>
          <a:prstGeom prst="rect">
            <a:avLst/>
          </a:prstGeom>
          <a:noFill/>
          <a:ln>
            <a:noFill/>
          </a:ln>
        </p:spPr>
      </p:pic>
      <p:sp>
        <p:nvSpPr>
          <p:cNvPr id="131" name="Google Shape;131;p24"/>
          <p:cNvSpPr txBox="1"/>
          <p:nvPr/>
        </p:nvSpPr>
        <p:spPr>
          <a:xfrm>
            <a:off x="4376925" y="4426375"/>
            <a:ext cx="445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l"/>
              <a:t>Największe hiperinflacje w historii</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Skutki inflacji	</a:t>
            </a:r>
            <a:r>
              <a:rPr lang="pl"/>
              <a:t>	</a:t>
            </a:r>
            <a:endParaRPr/>
          </a:p>
        </p:txBody>
      </p:sp>
      <p:sp>
        <p:nvSpPr>
          <p:cNvPr id="137" name="Google Shape;137;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AutoNum type="arabicParenR"/>
            </a:pPr>
            <a:r>
              <a:rPr lang="pl"/>
              <a:t>spadek wartości niezabezpieczonych oszczędności (pieniądze w tzw. "kieszeni" oraz na nisko oprocentowanych lokatach bankowych - a'vista),</a:t>
            </a:r>
            <a:endParaRPr/>
          </a:p>
          <a:p>
            <a:pPr marL="457200" lvl="0" indent="-342900" algn="l" rtl="0">
              <a:spcBef>
                <a:spcPts val="0"/>
              </a:spcBef>
              <a:spcAft>
                <a:spcPts val="0"/>
              </a:spcAft>
              <a:buSzPts val="1800"/>
              <a:buAutoNum type="arabicParenR"/>
            </a:pPr>
            <a:r>
              <a:rPr lang="pl"/>
              <a:t>brak stabilności w prowadzeniu działalności gospodarczej,</a:t>
            </a:r>
            <a:endParaRPr/>
          </a:p>
          <a:p>
            <a:pPr marL="457200" lvl="0" indent="-342900" algn="l" rtl="0">
              <a:spcBef>
                <a:spcPts val="0"/>
              </a:spcBef>
              <a:spcAft>
                <a:spcPts val="0"/>
              </a:spcAft>
              <a:buSzPts val="1800"/>
              <a:buAutoNum type="arabicParenR"/>
            </a:pPr>
            <a:r>
              <a:rPr lang="pl"/>
              <a:t>naciski pracowników na wzrost płac,</a:t>
            </a:r>
            <a:endParaRPr/>
          </a:p>
          <a:p>
            <a:pPr marL="457200" lvl="0" indent="-342900" algn="l" rtl="0">
              <a:spcBef>
                <a:spcPts val="0"/>
              </a:spcBef>
              <a:spcAft>
                <a:spcPts val="0"/>
              </a:spcAft>
              <a:buSzPts val="1800"/>
              <a:buAutoNum type="arabicParenR"/>
            </a:pPr>
            <a:r>
              <a:rPr lang="pl"/>
              <a:t>spadek wartości i zaufania do pieniądza,</a:t>
            </a:r>
            <a:endParaRPr/>
          </a:p>
          <a:p>
            <a:pPr marL="457200" lvl="0" indent="-342900" algn="l" rtl="0">
              <a:spcBef>
                <a:spcPts val="0"/>
              </a:spcBef>
              <a:spcAft>
                <a:spcPts val="0"/>
              </a:spcAft>
              <a:buSzPts val="1800"/>
              <a:buAutoNum type="arabicParenR"/>
            </a:pPr>
            <a:r>
              <a:rPr lang="pl"/>
              <a:t>rozbieżność pomiędzy planowanymi a rzeczywistymi zyskami,</a:t>
            </a:r>
            <a:endParaRPr/>
          </a:p>
          <a:p>
            <a:pPr marL="457200" lvl="0" indent="-342900" algn="l" rtl="0">
              <a:spcBef>
                <a:spcPts val="0"/>
              </a:spcBef>
              <a:spcAft>
                <a:spcPts val="0"/>
              </a:spcAft>
              <a:buSzPts val="1800"/>
              <a:buAutoNum type="arabicParenR"/>
            </a:pPr>
            <a:r>
              <a:rPr lang="pl"/>
              <a:t>wyższe dochody nominalne,</a:t>
            </a:r>
            <a:endParaRPr/>
          </a:p>
          <a:p>
            <a:pPr marL="457200" lvl="0" indent="-342900" algn="l" rtl="0">
              <a:spcBef>
                <a:spcPts val="0"/>
              </a:spcBef>
              <a:spcAft>
                <a:spcPts val="0"/>
              </a:spcAft>
              <a:buSzPts val="1800"/>
              <a:buAutoNum type="arabicParenR"/>
            </a:pPr>
            <a:r>
              <a:rPr lang="pl"/>
              <a:t>ograniczenie produkcji,</a:t>
            </a:r>
            <a:endParaRPr/>
          </a:p>
          <a:p>
            <a:pPr marL="457200" lvl="0" indent="-342900" algn="l" rtl="0">
              <a:spcBef>
                <a:spcPts val="0"/>
              </a:spcBef>
              <a:spcAft>
                <a:spcPts val="0"/>
              </a:spcAft>
              <a:buSzPts val="1800"/>
              <a:buAutoNum type="arabicParenR"/>
            </a:pPr>
            <a:r>
              <a:rPr lang="pl"/>
              <a:t>utrudnienia w rozliczaniu transakcji zagranicznych.</a:t>
            </a:r>
            <a:endParaRPr/>
          </a:p>
          <a:p>
            <a:pPr marL="381000" marR="381000" lvl="0" indent="0" algn="l" rtl="0">
              <a:spcBef>
                <a:spcPts val="1200"/>
              </a:spcBef>
              <a:spcAft>
                <a:spcPts val="0"/>
              </a:spcAft>
              <a:buClr>
                <a:schemeClr val="dk1"/>
              </a:buClr>
              <a:buSzPts val="1100"/>
              <a:buFont typeface="Arial"/>
              <a:buNone/>
            </a:pPr>
            <a:endParaRPr sz="1100">
              <a:solidFill>
                <a:schemeClr val="dk1"/>
              </a:solidFill>
            </a:endParaRPr>
          </a:p>
          <a:p>
            <a:pPr marL="0" lvl="0" indent="0" algn="l" rtl="0">
              <a:spcBef>
                <a:spcPts val="0"/>
              </a:spcBef>
              <a:spcAft>
                <a:spcPts val="12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1928825" y="2460375"/>
            <a:ext cx="5143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pl" sz="5120">
                <a:latin typeface="Holtwood One SC"/>
                <a:ea typeface="Holtwood One SC"/>
                <a:cs typeface="Holtwood One SC"/>
                <a:sym typeface="Holtwood One SC"/>
              </a:rPr>
              <a:t>Bezrobocie</a:t>
            </a:r>
            <a:endParaRPr sz="5320">
              <a:latin typeface="Holtwood One SC"/>
              <a:ea typeface="Holtwood One SC"/>
              <a:cs typeface="Holtwood One SC"/>
              <a:sym typeface="Holtwood One SC"/>
            </a:endParaRPr>
          </a:p>
        </p:txBody>
      </p:sp>
      <p:sp>
        <p:nvSpPr>
          <p:cNvPr id="143" name="Google Shape;143;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Czym jest bezrobocie?</a:t>
            </a:r>
            <a:endParaRPr>
              <a:latin typeface="Holtwood One SC"/>
              <a:ea typeface="Holtwood One SC"/>
              <a:cs typeface="Holtwood One SC"/>
              <a:sym typeface="Holtwood One SC"/>
            </a:endParaRPr>
          </a:p>
        </p:txBody>
      </p:sp>
      <p:sp>
        <p:nvSpPr>
          <p:cNvPr id="149" name="Google Shape;149;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b="1">
                <a:solidFill>
                  <a:srgbClr val="FF0000"/>
                </a:solidFill>
              </a:rPr>
              <a:t>Bezrobocie</a:t>
            </a:r>
            <a:r>
              <a:rPr lang="pl"/>
              <a:t> to zjawisko społeczne polegające na tym, że część ludzi zdolnych do pracy i pragnących ją podjąć nie znajduje zatrudnienia</a:t>
            </a:r>
            <a:endParaRPr/>
          </a:p>
          <a:p>
            <a:pPr marL="0" lvl="0" indent="0" algn="l" rtl="0">
              <a:spcBef>
                <a:spcPts val="1200"/>
              </a:spcBef>
              <a:spcAft>
                <a:spcPts val="1200"/>
              </a:spcAft>
              <a:buNone/>
            </a:pPr>
            <a:r>
              <a:rPr lang="pl" b="1">
                <a:solidFill>
                  <a:srgbClr val="FF0000"/>
                </a:solidFill>
              </a:rPr>
              <a:t>Stopa bezrobocia</a:t>
            </a:r>
            <a:r>
              <a:rPr lang="pl"/>
              <a:t> to liczba osób bezrobotnych wyrażona jako odsetek całkowitej ludności aktywnej zawodowo.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pic>
        <p:nvPicPr>
          <p:cNvPr id="154" name="Google Shape;154;p28"/>
          <p:cNvPicPr preferRelativeResize="0"/>
          <p:nvPr/>
        </p:nvPicPr>
        <p:blipFill rotWithShape="1">
          <a:blip r:embed="rId3">
            <a:alphaModFix/>
          </a:blip>
          <a:srcRect l="35008" t="19338" r="13126" b="16522"/>
          <a:stretch/>
        </p:blipFill>
        <p:spPr>
          <a:xfrm>
            <a:off x="1236425" y="343911"/>
            <a:ext cx="6408425" cy="44556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spcAft>
                <a:spcPts val="0"/>
              </a:spcAft>
              <a:buClr>
                <a:schemeClr val="dk1"/>
              </a:buClr>
              <a:buSzPts val="990"/>
              <a:buFont typeface="Arial"/>
              <a:buNone/>
            </a:pPr>
            <a:r>
              <a:rPr lang="pl" sz="1625" b="1">
                <a:solidFill>
                  <a:srgbClr val="1B1B1B"/>
                </a:solidFill>
                <a:highlight>
                  <a:srgbClr val="FFFFFF"/>
                </a:highlight>
                <a:latin typeface="Holtwood One SC"/>
                <a:ea typeface="Holtwood One SC"/>
                <a:cs typeface="Holtwood One SC"/>
                <a:sym typeface="Holtwood One SC"/>
              </a:rPr>
              <a:t>Stopa bezrobocia rejestrowanego w październiku 2020 r</a:t>
            </a:r>
            <a:endParaRPr sz="1625" b="1">
              <a:solidFill>
                <a:srgbClr val="1B1B1B"/>
              </a:solidFill>
              <a:highlight>
                <a:srgbClr val="FFFFFF"/>
              </a:highlight>
              <a:latin typeface="Holtwood One SC"/>
              <a:ea typeface="Holtwood One SC"/>
              <a:cs typeface="Holtwood One SC"/>
              <a:sym typeface="Holtwood One SC"/>
            </a:endParaRPr>
          </a:p>
          <a:p>
            <a:pPr marL="0" lvl="0" indent="0" algn="l" rtl="0">
              <a:spcBef>
                <a:spcPts val="1300"/>
              </a:spcBef>
              <a:spcAft>
                <a:spcPts val="0"/>
              </a:spcAft>
              <a:buSzPts val="990"/>
              <a:buNone/>
            </a:pPr>
            <a:endParaRPr sz="2520"/>
          </a:p>
        </p:txBody>
      </p:sp>
      <p:sp>
        <p:nvSpPr>
          <p:cNvPr id="160" name="Google Shape;160;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pl"/>
              <a:t>6,1% wyniosła stopa bezrobocia rejestrowanego w październiku 2020 r., co oznacza, że piąty miesiąc z rzędu utrzymuje się ona na tym samym poziomie, wynika z danych GUS opublikowanych 25 listopada. W stosunku do października 2019 r. stopa bezrobocia wzrosła o 1,1 pkt. proc.</a:t>
            </a:r>
            <a:endParaRPr/>
          </a:p>
          <a:p>
            <a:pPr marL="0" lvl="0" indent="0" algn="l" rtl="0">
              <a:spcBef>
                <a:spcPts val="1200"/>
              </a:spcBef>
              <a:spcAft>
                <a:spcPts val="0"/>
              </a:spcAft>
              <a:buClr>
                <a:schemeClr val="dk1"/>
              </a:buClr>
              <a:buSzPct val="61111"/>
              <a:buFont typeface="Arial"/>
              <a:buNone/>
            </a:pPr>
            <a:r>
              <a:rPr lang="pl"/>
              <a:t>Liczba osób bezrobotnych w końcu października 2020 r. wyniosła 1018,4 tys., wobec 1023,7 tys. osób we wrześniu br., co potwierdza wstępne dane z urzędów pracy. Oznacza to, że liczba zarejestrowanych bezrobotnych jest niższa w stosunku do września 2020 r. o 5,3 tys. osób, (tj. o 0,5%), a w stosunku do października 2019 r. - wyższa o 177,9 tys. (21,2%).</a:t>
            </a:r>
            <a:endParaRPr/>
          </a:p>
          <a:p>
            <a:pPr marL="0" lvl="0" indent="0" algn="l" rtl="0">
              <a:spcBef>
                <a:spcPts val="1200"/>
              </a:spcBef>
              <a:spcAft>
                <a:spcPts val="0"/>
              </a:spcAft>
              <a:buClr>
                <a:schemeClr val="dk1"/>
              </a:buClr>
              <a:buSzPct val="100000"/>
              <a:buFont typeface="Arial"/>
              <a:buNone/>
            </a:pPr>
            <a:r>
              <a:rPr lang="pl"/>
              <a:t>Stopa bezrobocia w województwach kształtowała się w granicach od 3,7% w wielkopolskim do 9,8% w warmińsko-mazurskim.</a:t>
            </a:r>
            <a:endParaRPr sz="1100">
              <a:solidFill>
                <a:srgbClr val="1B1B1B"/>
              </a:solidFill>
              <a:highlight>
                <a:srgbClr val="FFFFFF"/>
              </a:highlight>
            </a:endParaRPr>
          </a:p>
          <a:p>
            <a:pPr marL="0" lvl="0" indent="0" algn="l" rtl="0">
              <a:spcBef>
                <a:spcPts val="1200"/>
              </a:spcBef>
              <a:spcAft>
                <a:spcPts val="1200"/>
              </a:spcAft>
              <a:buNone/>
            </a:pPr>
            <a:endParaRPr sz="1100" b="1">
              <a:solidFill>
                <a:srgbClr val="1B1B1B"/>
              </a:solidFill>
              <a:highlight>
                <a:srgbClr val="FF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Gospodarka globalna</a:t>
            </a:r>
            <a:endParaRPr>
              <a:latin typeface="Holtwood One SC"/>
              <a:ea typeface="Holtwood One SC"/>
              <a:cs typeface="Holtwood One SC"/>
              <a:sym typeface="Holtwood One SC"/>
            </a:endParaRPr>
          </a:p>
        </p:txBody>
      </p:sp>
      <p:sp>
        <p:nvSpPr>
          <p:cNvPr id="166" name="Google Shape;166;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a:t>Gospodarki krajowe funkcjonują w ramach </a:t>
            </a:r>
            <a:r>
              <a:rPr lang="pl" b="1">
                <a:solidFill>
                  <a:srgbClr val="FF0000"/>
                </a:solidFill>
              </a:rPr>
              <a:t>gospodarki globalnej</a:t>
            </a:r>
            <a:r>
              <a:rPr lang="pl"/>
              <a:t>, co oznacza, że dokonywana jest między nimi wymiana gospodarcza. Każde państwo jest zarówno eksporterem jaki i importerem. Dlatego nosimy ubrania uszyte w Bangladeszu, używamy telefonów zaprojektowanych w USA, pijemy kawę z kenijskich ziaren. Globalizacja znacznie usprawniła przepływ informacji, pozwala również na międzykontynentalną współpracę w np. korporacjach. Ma ona jednak też wady: w krajach ubogich prawa człowieka nie są zachowywane w takim samym stopniu jak w krajach rozwiniętych, globalizacja zwiększa też nierówności, powstaje ryzyko związane z nadmierną specjalizacją.</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pl">
                <a:latin typeface="Holtwood One SC"/>
                <a:ea typeface="Holtwood One SC"/>
                <a:cs typeface="Holtwood One SC"/>
                <a:sym typeface="Holtwood One SC"/>
              </a:rPr>
              <a:t>Technologia a gospodarka</a:t>
            </a:r>
            <a:endParaRPr>
              <a:latin typeface="Holtwood One SC"/>
              <a:ea typeface="Holtwood One SC"/>
              <a:cs typeface="Holtwood One SC"/>
              <a:sym typeface="Holtwood One SC"/>
            </a:endParaRPr>
          </a:p>
        </p:txBody>
      </p:sp>
      <p:sp>
        <p:nvSpPr>
          <p:cNvPr id="172" name="Google Shape;172;p31"/>
          <p:cNvSpPr txBox="1">
            <a:spLocks noGrp="1"/>
          </p:cNvSpPr>
          <p:nvPr>
            <p:ph type="body" idx="1"/>
          </p:nvPr>
        </p:nvSpPr>
        <p:spPr>
          <a:xfrm>
            <a:off x="311700" y="1152475"/>
            <a:ext cx="3954000" cy="3416400"/>
          </a:xfrm>
          <a:prstGeom prst="rect">
            <a:avLst/>
          </a:prstGeom>
        </p:spPr>
        <p:txBody>
          <a:bodyPr spcFirstLastPara="1" wrap="square" lIns="91425" tIns="91425" rIns="91425" bIns="91425" anchor="t" anchorCtr="0">
            <a:normAutofit lnSpcReduction="10000"/>
          </a:bodyPr>
          <a:lstStyle/>
          <a:p>
            <a:pPr marL="457200" lvl="0" indent="-342900" algn="l" rtl="0">
              <a:spcBef>
                <a:spcPts val="0"/>
              </a:spcBef>
              <a:spcAft>
                <a:spcPts val="0"/>
              </a:spcAft>
              <a:buSzPts val="1800"/>
              <a:buAutoNum type="arabicParenR"/>
            </a:pPr>
            <a:r>
              <a:rPr lang="pl"/>
              <a:t>Automatyzacja pracy - z pomocą przychodzi strona: </a:t>
            </a:r>
            <a:r>
              <a:rPr lang="pl" u="sng">
                <a:solidFill>
                  <a:schemeClr val="hlink"/>
                </a:solidFill>
                <a:hlinkClick r:id="rId3"/>
              </a:rPr>
              <a:t>https://willrobotstakemyjob.com</a:t>
            </a:r>
            <a:r>
              <a:rPr lang="pl"/>
              <a:t> - wpisujemy nazwę zawodu, a następnie otrzymujemy ryzyko jego automatyzacji. Przykładowo: istnieje aż 94% szans na zautomatyzowanie pracy kelnerów i kelnerek.</a:t>
            </a:r>
            <a:endParaRPr/>
          </a:p>
          <a:p>
            <a:pPr marL="457200" lvl="0" indent="0" algn="l" rtl="0">
              <a:spcBef>
                <a:spcPts val="1200"/>
              </a:spcBef>
              <a:spcAft>
                <a:spcPts val="1200"/>
              </a:spcAft>
              <a:buNone/>
            </a:pPr>
            <a:endParaRPr/>
          </a:p>
        </p:txBody>
      </p:sp>
      <p:pic>
        <p:nvPicPr>
          <p:cNvPr id="173" name="Google Shape;173;p31"/>
          <p:cNvPicPr preferRelativeResize="0"/>
          <p:nvPr/>
        </p:nvPicPr>
        <p:blipFill rotWithShape="1">
          <a:blip r:embed="rId4">
            <a:alphaModFix/>
          </a:blip>
          <a:srcRect l="17662" t="10316" r="27346" b="18971"/>
          <a:stretch/>
        </p:blipFill>
        <p:spPr>
          <a:xfrm>
            <a:off x="4500575" y="1043138"/>
            <a:ext cx="4117274" cy="3635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2700">
                <a:latin typeface="Holtwood One SC"/>
                <a:ea typeface="Holtwood One SC"/>
                <a:cs typeface="Holtwood One SC"/>
                <a:sym typeface="Holtwood One SC"/>
              </a:rPr>
              <a:t>Czym jest makroekonomia?</a:t>
            </a:r>
            <a:endParaRPr sz="2700">
              <a:latin typeface="Holtwood One SC"/>
              <a:ea typeface="Holtwood One SC"/>
              <a:cs typeface="Holtwood One SC"/>
              <a:sym typeface="Holtwood One SC"/>
            </a:endParaRPr>
          </a:p>
        </p:txBody>
      </p:sp>
      <p:sp>
        <p:nvSpPr>
          <p:cNvPr id="61" name="Google Shape;61;p14"/>
          <p:cNvSpPr txBox="1">
            <a:spLocks noGrp="1"/>
          </p:cNvSpPr>
          <p:nvPr>
            <p:ph type="body" idx="1"/>
          </p:nvPr>
        </p:nvSpPr>
        <p:spPr>
          <a:xfrm>
            <a:off x="311700" y="1152475"/>
            <a:ext cx="6474600" cy="1635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1400" b="1">
                <a:solidFill>
                  <a:srgbClr val="FF0000"/>
                </a:solidFill>
              </a:rPr>
              <a:t>Makroekonomia </a:t>
            </a:r>
            <a:r>
              <a:rPr lang="pl" sz="1400">
                <a:solidFill>
                  <a:schemeClr val="dk1"/>
                </a:solidFill>
              </a:rPr>
              <a:t>jest dziedziną ekonomii, która zajmuje się wielkościami zbiorczymi, które nie dotyczą jednostki lecz całej gospodarki, bada nie tylko ją jako całość, ale również prawidłowości, jakie nią rządzą. Głównym przedmiotem działań makroekonomicznych jest dzielenie dochodów narodowych. Ta dziedzina wiedzy zainteresowana jest również wszelkimi pojęciami z nim związanymi.</a:t>
            </a:r>
            <a:endParaRPr sz="1400">
              <a:solidFill>
                <a:schemeClr val="dk1"/>
              </a:solidFill>
            </a:endParaRPr>
          </a:p>
          <a:p>
            <a:pPr marL="0" lvl="0" indent="0" algn="l" rtl="0">
              <a:spcBef>
                <a:spcPts val="1200"/>
              </a:spcBef>
              <a:spcAft>
                <a:spcPts val="0"/>
              </a:spcAft>
              <a:buClr>
                <a:schemeClr val="dk1"/>
              </a:buClr>
              <a:buSzPts val="1100"/>
              <a:buFont typeface="Arial"/>
              <a:buNone/>
            </a:pPr>
            <a:endParaRPr sz="850">
              <a:solidFill>
                <a:schemeClr val="dk1"/>
              </a:solidFill>
              <a:highlight>
                <a:srgbClr val="FFFFFF"/>
              </a:highlight>
            </a:endParaRPr>
          </a:p>
          <a:p>
            <a:pPr marL="0" lvl="0" indent="0" algn="l" rtl="0">
              <a:spcBef>
                <a:spcPts val="1200"/>
              </a:spcBef>
              <a:spcAft>
                <a:spcPts val="1200"/>
              </a:spcAft>
              <a:buNone/>
            </a:pPr>
            <a:endParaRPr/>
          </a:p>
        </p:txBody>
      </p:sp>
      <p:pic>
        <p:nvPicPr>
          <p:cNvPr id="62" name="Google Shape;62;p14"/>
          <p:cNvPicPr preferRelativeResize="0"/>
          <p:nvPr/>
        </p:nvPicPr>
        <p:blipFill>
          <a:blip r:embed="rId3">
            <a:alphaModFix/>
          </a:blip>
          <a:stretch>
            <a:fillRect/>
          </a:stretch>
        </p:blipFill>
        <p:spPr>
          <a:xfrm>
            <a:off x="6927300" y="180175"/>
            <a:ext cx="1905000" cy="1905000"/>
          </a:xfrm>
          <a:prstGeom prst="rect">
            <a:avLst/>
          </a:prstGeom>
          <a:noFill/>
          <a:ln>
            <a:noFill/>
          </a:ln>
        </p:spPr>
      </p:pic>
      <p:sp>
        <p:nvSpPr>
          <p:cNvPr id="63" name="Google Shape;63;p14"/>
          <p:cNvSpPr txBox="1"/>
          <p:nvPr/>
        </p:nvSpPr>
        <p:spPr>
          <a:xfrm>
            <a:off x="311700" y="2683275"/>
            <a:ext cx="8520600" cy="8958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chemeClr val="dk1"/>
              </a:buClr>
              <a:buSzPts val="1100"/>
              <a:buFont typeface="Arial"/>
              <a:buNone/>
            </a:pPr>
            <a:r>
              <a:rPr lang="pl">
                <a:solidFill>
                  <a:schemeClr val="dk1"/>
                </a:solidFill>
              </a:rPr>
              <a:t>Są to takie terminy, jak: bezrobocie, inwestycje czy inflacja. Zadaniem makroekonomii jest badanie gospodarki, zarówno tej krajowej jak i światowej. Interesujące są dla niej wszelkiego typu zależności, występujące pomiędzy poszczególnymi elementami systemu gospodarczego.</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79" name="Google Shape;179;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b="1">
                <a:solidFill>
                  <a:srgbClr val="FF0000"/>
                </a:solidFill>
              </a:rPr>
              <a:t>Ekonomia współdzielenia</a:t>
            </a:r>
            <a:r>
              <a:rPr lang="pl"/>
              <a:t> - posiadane przez ludzi zasoby są dzielone lub wykorzystywane w pełniejszym stopniu</a:t>
            </a:r>
            <a:endParaRPr/>
          </a:p>
          <a:p>
            <a:pPr marL="0" lvl="0" indent="0" algn="l" rtl="0">
              <a:spcBef>
                <a:spcPts val="1200"/>
              </a:spcBef>
              <a:spcAft>
                <a:spcPts val="0"/>
              </a:spcAft>
              <a:buNone/>
            </a:pPr>
            <a:r>
              <a:rPr lang="pl" b="1">
                <a:solidFill>
                  <a:srgbClr val="FF0000"/>
                </a:solidFill>
              </a:rPr>
              <a:t>Ekonomia subskrypcji </a:t>
            </a:r>
            <a:r>
              <a:rPr lang="pl"/>
              <a:t>- coraz rzadziej kupujemy coś na własność, a częściej płacimy abonament, który pozwala na dostęp</a:t>
            </a:r>
            <a:endParaRPr/>
          </a:p>
          <a:p>
            <a:pPr marL="0" lvl="0" indent="0" algn="l" rtl="0">
              <a:spcBef>
                <a:spcPts val="1200"/>
              </a:spcBef>
              <a:spcAft>
                <a:spcPts val="1200"/>
              </a:spcAft>
              <a:buNone/>
            </a:pPr>
            <a:r>
              <a:rPr lang="pl" b="1">
                <a:solidFill>
                  <a:srgbClr val="FF0000"/>
                </a:solidFill>
              </a:rPr>
              <a:t>Blockchain</a:t>
            </a:r>
            <a:r>
              <a:rPr lang="pl"/>
              <a:t> - technologia służąca do przechowywania oraz przesyłania informacji o transakcjach zawartych w internecie. Ściśle powiązana z kryptowalutami.</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3"/>
          <p:cNvSpPr txBox="1"/>
          <p:nvPr/>
        </p:nvSpPr>
        <p:spPr>
          <a:xfrm>
            <a:off x="286575" y="273550"/>
            <a:ext cx="8688000" cy="329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pl" sz="1600" u="sng">
                <a:solidFill>
                  <a:schemeClr val="hlink"/>
                </a:solidFill>
                <a:hlinkClick r:id="rId3"/>
              </a:rPr>
              <a:t>https://flstrefa.pl/makroekonomia.html</a:t>
            </a:r>
            <a:endParaRPr sz="1600"/>
          </a:p>
          <a:p>
            <a:pPr marL="0" lvl="0" indent="0" algn="l" rtl="0">
              <a:spcBef>
                <a:spcPts val="0"/>
              </a:spcBef>
              <a:spcAft>
                <a:spcPts val="0"/>
              </a:spcAft>
              <a:buNone/>
            </a:pPr>
            <a:r>
              <a:rPr lang="pl" sz="1600" u="sng">
                <a:solidFill>
                  <a:schemeClr val="hlink"/>
                </a:solidFill>
                <a:hlinkClick r:id="rId4"/>
              </a:rPr>
              <a:t>https://clipart.me/istock/thinking-man-111831</a:t>
            </a:r>
            <a:endParaRPr sz="1600"/>
          </a:p>
          <a:p>
            <a:pPr marL="0" lvl="0" indent="0" algn="l" rtl="0">
              <a:spcBef>
                <a:spcPts val="0"/>
              </a:spcBef>
              <a:spcAft>
                <a:spcPts val="0"/>
              </a:spcAft>
              <a:buNone/>
            </a:pPr>
            <a:r>
              <a:rPr lang="pl" sz="1600" u="sng">
                <a:solidFill>
                  <a:schemeClr val="hlink"/>
                </a:solidFill>
                <a:hlinkClick r:id="rId5"/>
              </a:rPr>
              <a:t>https://www.ineteconomics.org/perspectives/blog/the-future-of-macroeconomics</a:t>
            </a:r>
            <a:endParaRPr sz="1600"/>
          </a:p>
          <a:p>
            <a:pPr marL="0" lvl="0" indent="0" algn="l" rtl="0">
              <a:spcBef>
                <a:spcPts val="0"/>
              </a:spcBef>
              <a:spcAft>
                <a:spcPts val="0"/>
              </a:spcAft>
              <a:buNone/>
            </a:pPr>
            <a:r>
              <a:rPr lang="pl" sz="1600" u="sng">
                <a:solidFill>
                  <a:schemeClr val="hlink"/>
                </a:solidFill>
                <a:hlinkClick r:id="rId6"/>
              </a:rPr>
              <a:t>https://www.obserwatorfinansowy.pl/bez-kategorii/rotator/przez-15-lat-w-ue-polska-notuje-nieprzerwany-wzrost-gospodarczy/</a:t>
            </a:r>
            <a:endParaRPr sz="1600"/>
          </a:p>
          <a:p>
            <a:pPr marL="0" lvl="0" indent="0" algn="l" rtl="0">
              <a:spcBef>
                <a:spcPts val="0"/>
              </a:spcBef>
              <a:spcAft>
                <a:spcPts val="0"/>
              </a:spcAft>
              <a:buNone/>
            </a:pPr>
            <a:r>
              <a:rPr lang="pl" sz="1600" u="sng">
                <a:solidFill>
                  <a:schemeClr val="hlink"/>
                </a:solidFill>
                <a:hlinkClick r:id="rId7"/>
              </a:rPr>
              <a:t>https://www.youtube.com/watch?v=JW3eR6QX-aY&amp;t=1694s</a:t>
            </a:r>
            <a:endParaRPr sz="1600"/>
          </a:p>
          <a:p>
            <a:pPr marL="0" lvl="0" indent="0" algn="l" rtl="0">
              <a:spcBef>
                <a:spcPts val="0"/>
              </a:spcBef>
              <a:spcAft>
                <a:spcPts val="0"/>
              </a:spcAft>
              <a:buNone/>
            </a:pPr>
            <a:r>
              <a:rPr lang="pl" sz="1600" u="sng">
                <a:solidFill>
                  <a:schemeClr val="hlink"/>
                </a:solidFill>
                <a:hlinkClick r:id="rId8"/>
              </a:rPr>
              <a:t>https://www.ecb.europa.eu/ecb/educational/hicp/html/index.pl.html</a:t>
            </a:r>
            <a:endParaRPr sz="1600"/>
          </a:p>
          <a:p>
            <a:pPr marL="0" lvl="0" indent="0" algn="l" rtl="0">
              <a:spcBef>
                <a:spcPts val="0"/>
              </a:spcBef>
              <a:spcAft>
                <a:spcPts val="0"/>
              </a:spcAft>
              <a:buNone/>
            </a:pPr>
            <a:r>
              <a:rPr lang="pl" sz="1600" u="sng">
                <a:solidFill>
                  <a:schemeClr val="hlink"/>
                </a:solidFill>
                <a:hlinkClick r:id="rId9"/>
              </a:rPr>
              <a:t>https://www.dreamstime.com/inflation-vector-illustration-goods-prices-money-value-scales-example-scale-explained-economical-finance-changes-process-image135950410</a:t>
            </a:r>
            <a:endParaRPr sz="1600"/>
          </a:p>
          <a:p>
            <a:pPr marL="0" lvl="0" indent="0" algn="l" rtl="0">
              <a:spcBef>
                <a:spcPts val="0"/>
              </a:spcBef>
              <a:spcAft>
                <a:spcPts val="0"/>
              </a:spcAft>
              <a:buNone/>
            </a:pPr>
            <a:r>
              <a:rPr lang="pl" sz="1600" u="sng">
                <a:solidFill>
                  <a:schemeClr val="hlink"/>
                </a:solidFill>
                <a:hlinkClick r:id="rId10"/>
              </a:rPr>
              <a:t>https://finanse.rankomat.pl/poradniki/najwieksze-hiperinflacje</a:t>
            </a:r>
            <a:endParaRPr sz="1600"/>
          </a:p>
          <a:p>
            <a:pPr marL="0" lvl="0" indent="0" algn="l" rtl="0">
              <a:spcBef>
                <a:spcPts val="0"/>
              </a:spcBef>
              <a:spcAft>
                <a:spcPts val="0"/>
              </a:spcAft>
              <a:buNone/>
            </a:pPr>
            <a:r>
              <a:rPr lang="pl" sz="1350" u="sng">
                <a:solidFill>
                  <a:schemeClr val="hlink"/>
                </a:solidFill>
                <a:hlinkClick r:id="rId11"/>
              </a:rPr>
              <a:t>https://europa.eu/european-union/about-eu/figures/economy_pl</a:t>
            </a:r>
            <a:endParaRPr sz="1600"/>
          </a:p>
          <a:p>
            <a:pPr marL="0" lvl="0" indent="0" algn="l" rtl="0">
              <a:spcBef>
                <a:spcPts val="0"/>
              </a:spcBef>
              <a:spcAft>
                <a:spcPts val="0"/>
              </a:spcAft>
              <a:buNone/>
            </a:pPr>
            <a:r>
              <a:rPr lang="pl" sz="1600"/>
              <a:t>podręcznik: Podstawy przedsiębiorczości 2.0 J. Musiałkiewicz, G. Kwiatkowski</a:t>
            </a:r>
            <a:endParaRPr sz="1600"/>
          </a:p>
          <a:p>
            <a:pPr marL="0" lvl="0" indent="0" algn="l" rtl="0">
              <a:spcBef>
                <a:spcPts val="0"/>
              </a:spcBef>
              <a:spcAft>
                <a:spcPts val="0"/>
              </a:spcAft>
              <a:buNone/>
            </a:pPr>
            <a:r>
              <a:rPr lang="pl" sz="1600" u="sng">
                <a:solidFill>
                  <a:schemeClr val="hlink"/>
                </a:solidFill>
                <a:hlinkClick r:id="rId12"/>
              </a:rPr>
              <a:t>https://pl.wikipedia.org/wiki/Blockchain</a:t>
            </a:r>
            <a:endParaRPr sz="1600"/>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85" name="Google Shape;185;p33"/>
          <p:cNvSpPr txBox="1"/>
          <p:nvPr/>
        </p:nvSpPr>
        <p:spPr>
          <a:xfrm>
            <a:off x="2905575" y="3684525"/>
            <a:ext cx="58605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pl" sz="2700">
                <a:latin typeface="Holtwood One SC"/>
                <a:ea typeface="Holtwood One SC"/>
                <a:cs typeface="Holtwood One SC"/>
                <a:sym typeface="Holtwood One SC"/>
              </a:rPr>
              <a:t>Wykonała: Róża Wanat</a:t>
            </a:r>
            <a:endParaRPr sz="2700">
              <a:latin typeface="Holtwood One SC"/>
              <a:ea typeface="Holtwood One SC"/>
              <a:cs typeface="Holtwood One SC"/>
              <a:sym typeface="Holtwood One S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69" name="Google Shape;69;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2700">
                <a:latin typeface="Holtwood One SC"/>
                <a:ea typeface="Holtwood One SC"/>
                <a:cs typeface="Holtwood One SC"/>
                <a:sym typeface="Holtwood One SC"/>
              </a:rPr>
              <a:t>PKB i dobrobyt</a:t>
            </a:r>
            <a:endParaRPr sz="2700">
              <a:latin typeface="Holtwood One SC"/>
              <a:ea typeface="Holtwood One SC"/>
              <a:cs typeface="Holtwood One SC"/>
              <a:sym typeface="Holtwood One SC"/>
            </a:endParaRPr>
          </a:p>
        </p:txBody>
      </p:sp>
      <p:sp>
        <p:nvSpPr>
          <p:cNvPr id="75" name="Google Shape;75;p16"/>
          <p:cNvSpPr txBox="1">
            <a:spLocks noGrp="1"/>
          </p:cNvSpPr>
          <p:nvPr>
            <p:ph type="body" idx="1"/>
          </p:nvPr>
        </p:nvSpPr>
        <p:spPr>
          <a:xfrm>
            <a:off x="311700" y="1152475"/>
            <a:ext cx="8520600" cy="380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1700" b="1">
                <a:solidFill>
                  <a:srgbClr val="FF0000"/>
                </a:solidFill>
              </a:rPr>
              <a:t>PKB</a:t>
            </a:r>
            <a:r>
              <a:rPr lang="pl" sz="1700"/>
              <a:t>, czyli </a:t>
            </a:r>
            <a:r>
              <a:rPr lang="pl" sz="1700" b="1">
                <a:solidFill>
                  <a:srgbClr val="FF0000"/>
                </a:solidFill>
              </a:rPr>
              <a:t>produkt krajowy brutto</a:t>
            </a:r>
            <a:r>
              <a:rPr lang="pl" sz="1700"/>
              <a:t> - suma wartości rynkowej wszystkich końcowych dóbr i usług wytworzonych w danym kraju w określonym czasie.</a:t>
            </a:r>
            <a:endParaRPr sz="1700"/>
          </a:p>
          <a:p>
            <a:pPr marL="0" lvl="0" indent="0" algn="l" rtl="0">
              <a:spcBef>
                <a:spcPts val="1200"/>
              </a:spcBef>
              <a:spcAft>
                <a:spcPts val="0"/>
              </a:spcAft>
              <a:buNone/>
            </a:pPr>
            <a:r>
              <a:rPr lang="pl" sz="1700"/>
              <a:t>→ </a:t>
            </a:r>
            <a:r>
              <a:rPr lang="pl" sz="1700" u="sng"/>
              <a:t>wartość rynkowa</a:t>
            </a:r>
            <a:r>
              <a:rPr lang="pl" sz="1700"/>
              <a:t> - bierzemy pod uwagę ceny z rynku; jeśli coś zostało sprzedane za 10 zł, to tyle wynosi wkład tej rzeczy do PKB</a:t>
            </a:r>
            <a:endParaRPr sz="1700"/>
          </a:p>
          <a:p>
            <a:pPr marL="0" lvl="0" indent="0" algn="l" rtl="0">
              <a:spcBef>
                <a:spcPts val="1200"/>
              </a:spcBef>
              <a:spcAft>
                <a:spcPts val="0"/>
              </a:spcAft>
              <a:buNone/>
            </a:pPr>
            <a:r>
              <a:rPr lang="pl" sz="1700"/>
              <a:t>→ </a:t>
            </a:r>
            <a:r>
              <a:rPr lang="pl" sz="1700" u="sng"/>
              <a:t>końcowych</a:t>
            </a:r>
            <a:r>
              <a:rPr lang="pl" sz="1700"/>
              <a:t> - liczymy wartość dóbr finalnych; jeśli spodnie kosztują 100 zł, to liczymy tylko 100 zł, a nie dodatkowe 50 za materiał, którego użyto do ich wykonania</a:t>
            </a:r>
            <a:endParaRPr sz="1700"/>
          </a:p>
          <a:p>
            <a:pPr marL="0" lvl="0" indent="0" algn="l" rtl="0">
              <a:spcBef>
                <a:spcPts val="1200"/>
              </a:spcBef>
              <a:spcAft>
                <a:spcPts val="0"/>
              </a:spcAft>
              <a:buNone/>
            </a:pPr>
            <a:r>
              <a:rPr lang="pl" sz="1700"/>
              <a:t>→ </a:t>
            </a:r>
            <a:r>
              <a:rPr lang="pl" sz="1700" u="sng"/>
              <a:t>dóbr i usług</a:t>
            </a:r>
            <a:r>
              <a:rPr lang="pl" sz="1700"/>
              <a:t> - dobra materialne i usługi</a:t>
            </a:r>
            <a:endParaRPr sz="1700"/>
          </a:p>
          <a:p>
            <a:pPr marL="0" lvl="0" indent="0" algn="l" rtl="0">
              <a:spcBef>
                <a:spcPts val="1200"/>
              </a:spcBef>
              <a:spcAft>
                <a:spcPts val="0"/>
              </a:spcAft>
              <a:buNone/>
            </a:pPr>
            <a:r>
              <a:rPr lang="pl" sz="1700"/>
              <a:t>→ </a:t>
            </a:r>
            <a:r>
              <a:rPr lang="pl" sz="1700" u="sng"/>
              <a:t>w kraju</a:t>
            </a:r>
            <a:r>
              <a:rPr lang="pl" sz="1700"/>
              <a:t> - jeśli niemiecki sklep jest w Polsce, wartość jego przychodów włącza się do PKB</a:t>
            </a:r>
            <a:endParaRPr sz="1700"/>
          </a:p>
          <a:p>
            <a:pPr marL="0" lvl="0" indent="0" algn="l" rtl="0">
              <a:spcBef>
                <a:spcPts val="1200"/>
              </a:spcBef>
              <a:spcAft>
                <a:spcPts val="1200"/>
              </a:spcAft>
              <a:buNone/>
            </a:pPr>
            <a:r>
              <a:rPr lang="pl" sz="1700"/>
              <a:t>→ </a:t>
            </a:r>
            <a:r>
              <a:rPr lang="pl" sz="1700" u="sng"/>
              <a:t>w określonym czasie</a:t>
            </a:r>
            <a:r>
              <a:rPr lang="pl" sz="1700"/>
              <a:t> - zazwyczaj rok lub kwartał</a:t>
            </a:r>
            <a:endParaRPr sz="17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l">
                <a:latin typeface="Holtwood One SC"/>
                <a:ea typeface="Holtwood One SC"/>
                <a:cs typeface="Holtwood One SC"/>
                <a:sym typeface="Holtwood One SC"/>
              </a:rPr>
              <a:t>P K B :</a:t>
            </a:r>
            <a:endParaRPr sz="3800">
              <a:latin typeface="Holtwood One SC"/>
              <a:ea typeface="Holtwood One SC"/>
              <a:cs typeface="Holtwood One SC"/>
              <a:sym typeface="Holtwood One SC"/>
            </a:endParaRPr>
          </a:p>
        </p:txBody>
      </p:sp>
      <p:sp>
        <p:nvSpPr>
          <p:cNvPr id="81" name="Google Shape;81;p17"/>
          <p:cNvSpPr txBox="1">
            <a:spLocks noGrp="1"/>
          </p:cNvSpPr>
          <p:nvPr>
            <p:ph type="body" idx="1"/>
          </p:nvPr>
        </p:nvSpPr>
        <p:spPr>
          <a:xfrm>
            <a:off x="311700" y="1152475"/>
            <a:ext cx="8520600" cy="3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l" sz="1500" b="1">
                <a:solidFill>
                  <a:srgbClr val="FF0000"/>
                </a:solidFill>
              </a:rPr>
              <a:t>→</a:t>
            </a:r>
            <a:r>
              <a:rPr lang="pl" sz="1500"/>
              <a:t> pokazuje wielkość gospodarki państwa</a:t>
            </a:r>
            <a:endParaRPr sz="1500"/>
          </a:p>
          <a:p>
            <a:pPr marL="0" lvl="0" indent="0" algn="l" rtl="0">
              <a:spcBef>
                <a:spcPts val="1200"/>
              </a:spcBef>
              <a:spcAft>
                <a:spcPts val="0"/>
              </a:spcAft>
              <a:buNone/>
            </a:pPr>
            <a:r>
              <a:rPr lang="pl" sz="1500" b="1">
                <a:solidFill>
                  <a:srgbClr val="FF0000"/>
                </a:solidFill>
              </a:rPr>
              <a:t>→</a:t>
            </a:r>
            <a:r>
              <a:rPr lang="pl" sz="1500"/>
              <a:t> pozwala przeanalizować jak zmienia się gospodarka</a:t>
            </a:r>
            <a:endParaRPr sz="1500"/>
          </a:p>
          <a:p>
            <a:pPr marL="0" lvl="0" indent="0" algn="l" rtl="0">
              <a:spcBef>
                <a:spcPts val="1200"/>
              </a:spcBef>
              <a:spcAft>
                <a:spcPts val="0"/>
              </a:spcAft>
              <a:buNone/>
            </a:pPr>
            <a:r>
              <a:rPr lang="pl" sz="1500" b="1">
                <a:solidFill>
                  <a:srgbClr val="FF0000"/>
                </a:solidFill>
              </a:rPr>
              <a:t>→ </a:t>
            </a:r>
            <a:r>
              <a:rPr lang="pl" sz="1500"/>
              <a:t>pozwala na oszacowanie przeciętnej zamożności ludzi w kraju</a:t>
            </a:r>
            <a:endParaRPr sz="1500"/>
          </a:p>
          <a:p>
            <a:pPr marL="0" lvl="0" indent="0" algn="l" rtl="0">
              <a:spcBef>
                <a:spcPts val="1200"/>
              </a:spcBef>
              <a:spcAft>
                <a:spcPts val="0"/>
              </a:spcAft>
              <a:buNone/>
            </a:pPr>
            <a:r>
              <a:rPr lang="pl" sz="1500"/>
              <a:t>PKB dzieli się na:</a:t>
            </a:r>
            <a:endParaRPr sz="1500"/>
          </a:p>
          <a:p>
            <a:pPr marL="0" lvl="0" indent="0" algn="l" rtl="0">
              <a:spcBef>
                <a:spcPts val="1200"/>
              </a:spcBef>
              <a:spcAft>
                <a:spcPts val="0"/>
              </a:spcAft>
              <a:buNone/>
            </a:pPr>
            <a:r>
              <a:rPr lang="pl" sz="1500" b="1">
                <a:solidFill>
                  <a:srgbClr val="FF0000"/>
                </a:solidFill>
              </a:rPr>
              <a:t>PKB nominalny</a:t>
            </a:r>
            <a:r>
              <a:rPr lang="pl" sz="1500">
                <a:solidFill>
                  <a:srgbClr val="FF0000"/>
                </a:solidFill>
              </a:rPr>
              <a:t> </a:t>
            </a:r>
            <a:r>
              <a:rPr lang="pl" sz="1500"/>
              <a:t>- podawany w cenach bieżących</a:t>
            </a:r>
            <a:endParaRPr sz="1500"/>
          </a:p>
          <a:p>
            <a:pPr marL="0" lvl="0" indent="0" algn="l" rtl="0">
              <a:spcBef>
                <a:spcPts val="1200"/>
              </a:spcBef>
              <a:spcAft>
                <a:spcPts val="0"/>
              </a:spcAft>
              <a:buNone/>
            </a:pPr>
            <a:r>
              <a:rPr lang="pl" sz="1500" b="1">
                <a:solidFill>
                  <a:srgbClr val="FF0000"/>
                </a:solidFill>
              </a:rPr>
              <a:t>PKB realny</a:t>
            </a:r>
            <a:r>
              <a:rPr lang="pl" sz="1500"/>
              <a:t> - uwzględnia zmiany cen, jakie nastąpiły w danym okresie, i za jego pomocą możemy pokazać, czy realnie produkujemy więcej towarów.</a:t>
            </a:r>
            <a:endParaRPr sz="1500"/>
          </a:p>
          <a:p>
            <a:pPr marL="0" lvl="0" indent="0" algn="l" rtl="0">
              <a:spcBef>
                <a:spcPts val="1200"/>
              </a:spcBef>
              <a:spcAft>
                <a:spcPts val="1200"/>
              </a:spcAft>
              <a:buNone/>
            </a:pPr>
            <a:r>
              <a:rPr lang="pl" sz="1500" b="1">
                <a:solidFill>
                  <a:srgbClr val="FF0000"/>
                </a:solidFill>
              </a:rPr>
              <a:t>PKB potencjalny</a:t>
            </a:r>
            <a:r>
              <a:rPr lang="pl" sz="1500"/>
              <a:t> - maksymalna wartość produkcji dla danej gospodarki przy zachowaniu stabilności cen i w warunkach wolnego zatrudnienia.</a:t>
            </a:r>
            <a:endParaRPr sz="1500"/>
          </a:p>
        </p:txBody>
      </p:sp>
      <p:cxnSp>
        <p:nvCxnSpPr>
          <p:cNvPr id="82" name="Google Shape;82;p17"/>
          <p:cNvCxnSpPr/>
          <p:nvPr/>
        </p:nvCxnSpPr>
        <p:spPr>
          <a:xfrm>
            <a:off x="361175" y="2474175"/>
            <a:ext cx="85206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endParaRPr/>
          </a:p>
        </p:txBody>
      </p:sp>
      <p:graphicFrame>
        <p:nvGraphicFramePr>
          <p:cNvPr id="89" name="Google Shape;89;p18"/>
          <p:cNvGraphicFramePr/>
          <p:nvPr/>
        </p:nvGraphicFramePr>
        <p:xfrm>
          <a:off x="952500" y="1152475"/>
          <a:ext cx="7239000" cy="2712660"/>
        </p:xfrm>
        <a:graphic>
          <a:graphicData uri="http://schemas.openxmlformats.org/drawingml/2006/table">
            <a:tbl>
              <a:tblPr>
                <a:noFill/>
                <a:tableStyleId>{63139D16-5481-46DC-8AEC-36BCDBFD8EB5}</a:tableStyleId>
              </a:tblPr>
              <a:tblGrid>
                <a:gridCol w="1809750"/>
                <a:gridCol w="1809750"/>
                <a:gridCol w="1809750"/>
                <a:gridCol w="1809750"/>
              </a:tblGrid>
              <a:tr h="381000">
                <a:tc>
                  <a:txBody>
                    <a:bodyPr/>
                    <a:lstStyle/>
                    <a:p>
                      <a:pPr marL="0" lvl="0" indent="0" algn="l" rtl="0">
                        <a:spcBef>
                          <a:spcPts val="0"/>
                        </a:spcBef>
                        <a:spcAft>
                          <a:spcPts val="0"/>
                        </a:spcAft>
                        <a:buNone/>
                      </a:pPr>
                      <a:r>
                        <a:rPr lang="pl"/>
                        <a:t>Konsumpcja</a:t>
                      </a:r>
                      <a:endParaRPr/>
                    </a:p>
                  </a:txBody>
                  <a:tcPr marL="91425" marR="91425" marT="91425" marB="91425"/>
                </a:tc>
                <a:tc>
                  <a:txBody>
                    <a:bodyPr/>
                    <a:lstStyle/>
                    <a:p>
                      <a:pPr marL="0" lvl="0" indent="0" algn="l" rtl="0">
                        <a:spcBef>
                          <a:spcPts val="0"/>
                        </a:spcBef>
                        <a:spcAft>
                          <a:spcPts val="0"/>
                        </a:spcAft>
                        <a:buNone/>
                      </a:pPr>
                      <a:r>
                        <a:rPr lang="pl"/>
                        <a:t>Inwestycje</a:t>
                      </a:r>
                      <a:endParaRPr/>
                    </a:p>
                  </a:txBody>
                  <a:tcPr marL="91425" marR="91425" marT="91425" marB="91425"/>
                </a:tc>
                <a:tc>
                  <a:txBody>
                    <a:bodyPr/>
                    <a:lstStyle/>
                    <a:p>
                      <a:pPr marL="0" lvl="0" indent="0" algn="l" rtl="0">
                        <a:spcBef>
                          <a:spcPts val="0"/>
                        </a:spcBef>
                        <a:spcAft>
                          <a:spcPts val="0"/>
                        </a:spcAft>
                        <a:buNone/>
                      </a:pPr>
                      <a:r>
                        <a:rPr lang="pl"/>
                        <a:t>Wydatki państwowe</a:t>
                      </a:r>
                      <a:endParaRPr/>
                    </a:p>
                  </a:txBody>
                  <a:tcPr marL="91425" marR="91425" marT="91425" marB="91425"/>
                </a:tc>
                <a:tc>
                  <a:txBody>
                    <a:bodyPr/>
                    <a:lstStyle/>
                    <a:p>
                      <a:pPr marL="0" lvl="0" indent="0" algn="l" rtl="0">
                        <a:spcBef>
                          <a:spcPts val="0"/>
                        </a:spcBef>
                        <a:spcAft>
                          <a:spcPts val="0"/>
                        </a:spcAft>
                        <a:buNone/>
                      </a:pPr>
                      <a:r>
                        <a:rPr lang="pl"/>
                        <a:t>Eksport netto</a:t>
                      </a:r>
                      <a:endParaRPr/>
                    </a:p>
                  </a:txBody>
                  <a:tcPr marL="91425" marR="91425" marT="91425" marB="91425"/>
                </a:tc>
              </a:tr>
              <a:tr h="381000">
                <a:tc>
                  <a:txBody>
                    <a:bodyPr/>
                    <a:lstStyle/>
                    <a:p>
                      <a:pPr marL="0" lvl="0" indent="0" algn="l" rtl="0">
                        <a:spcBef>
                          <a:spcPts val="0"/>
                        </a:spcBef>
                        <a:spcAft>
                          <a:spcPts val="0"/>
                        </a:spcAft>
                        <a:buNone/>
                      </a:pPr>
                      <a:r>
                        <a:rPr lang="pl"/>
                        <a:t>Wydatki gospodarstw domowych na zakup dóbr i usług</a:t>
                      </a:r>
                      <a:endParaRPr/>
                    </a:p>
                  </a:txBody>
                  <a:tcPr marL="91425" marR="91425" marT="91425" marB="91425"/>
                </a:tc>
                <a:tc>
                  <a:txBody>
                    <a:bodyPr/>
                    <a:lstStyle/>
                    <a:p>
                      <a:pPr marL="0" lvl="0" indent="0" algn="l" rtl="0">
                        <a:spcBef>
                          <a:spcPts val="0"/>
                        </a:spcBef>
                        <a:spcAft>
                          <a:spcPts val="0"/>
                        </a:spcAft>
                        <a:buNone/>
                      </a:pPr>
                      <a:r>
                        <a:rPr lang="pl"/>
                        <a:t>Wydatki dokonywane przez przedsiębiorstwa na zakup dóbr, które zostaną użyte do produkcji innych dóbr i usług w przyszłości. Ubrania, badania i rozwój, zapasy.</a:t>
                      </a:r>
                      <a:endParaRPr/>
                    </a:p>
                  </a:txBody>
                  <a:tcPr marL="91425" marR="91425" marT="91425" marB="91425"/>
                </a:tc>
                <a:tc>
                  <a:txBody>
                    <a:bodyPr/>
                    <a:lstStyle/>
                    <a:p>
                      <a:pPr marL="0" lvl="0" indent="0" algn="l" rtl="0">
                        <a:spcBef>
                          <a:spcPts val="0"/>
                        </a:spcBef>
                        <a:spcAft>
                          <a:spcPts val="0"/>
                        </a:spcAft>
                        <a:buNone/>
                      </a:pPr>
                      <a:r>
                        <a:rPr lang="pl"/>
                        <a:t>Wydatki na dobra i usługi dokonane przez rząd i samorządy. Nie wliczają się stypendia, płatności transferowe, emerytury, renty, zasiłki.</a:t>
                      </a:r>
                      <a:endParaRPr/>
                    </a:p>
                  </a:txBody>
                  <a:tcPr marL="91425" marR="91425" marT="91425" marB="91425"/>
                </a:tc>
                <a:tc>
                  <a:txBody>
                    <a:bodyPr/>
                    <a:lstStyle/>
                    <a:p>
                      <a:pPr marL="0" lvl="0" indent="0" algn="l" rtl="0">
                        <a:spcBef>
                          <a:spcPts val="0"/>
                        </a:spcBef>
                        <a:spcAft>
                          <a:spcPts val="0"/>
                        </a:spcAft>
                        <a:buNone/>
                      </a:pPr>
                      <a:r>
                        <a:rPr lang="pl"/>
                        <a:t>Różnica między eksportem a importem. </a:t>
                      </a:r>
                      <a:endParaRPr/>
                    </a:p>
                  </a:txBody>
                  <a:tcPr marL="91425" marR="91425" marT="91425" marB="91425"/>
                </a:tc>
              </a:tr>
            </a:tbl>
          </a:graphicData>
        </a:graphic>
      </p:graphicFrame>
      <p:graphicFrame>
        <p:nvGraphicFramePr>
          <p:cNvPr id="90" name="Google Shape;90;p18"/>
          <p:cNvGraphicFramePr/>
          <p:nvPr/>
        </p:nvGraphicFramePr>
        <p:xfrm>
          <a:off x="952500" y="741025"/>
          <a:ext cx="7239000" cy="411450"/>
        </p:xfrm>
        <a:graphic>
          <a:graphicData uri="http://schemas.openxmlformats.org/drawingml/2006/table">
            <a:tbl>
              <a:tblPr>
                <a:noFill/>
                <a:tableStyleId>{63139D16-5481-46DC-8AEC-36BCDBFD8EB5}</a:tableStyleId>
              </a:tblPr>
              <a:tblGrid>
                <a:gridCol w="7239000"/>
              </a:tblGrid>
              <a:tr h="381000">
                <a:tc>
                  <a:txBody>
                    <a:bodyPr/>
                    <a:lstStyle/>
                    <a:p>
                      <a:pPr marL="0" lvl="0" indent="0" algn="ctr" rtl="0">
                        <a:spcBef>
                          <a:spcPts val="0"/>
                        </a:spcBef>
                        <a:spcAft>
                          <a:spcPts val="0"/>
                        </a:spcAft>
                        <a:buNone/>
                      </a:pPr>
                      <a:r>
                        <a:rPr lang="pl" sz="1500" b="1" u="sng"/>
                        <a:t>Składniki PKB</a:t>
                      </a:r>
                      <a:endParaRPr sz="1500" b="1" u="sng"/>
                    </a:p>
                  </a:txBody>
                  <a:tcPr marL="91425" marR="91425" marT="91425" marB="91425">
                    <a:solidFill>
                      <a:srgbClr val="EA9999"/>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pl" sz="2020">
                <a:latin typeface="Holtwood One SC"/>
                <a:ea typeface="Holtwood One SC"/>
                <a:cs typeface="Holtwood One SC"/>
                <a:sym typeface="Holtwood One SC"/>
              </a:rPr>
              <a:t>Dlaczego PKB nie jest wskaźnikiem idealnym?</a:t>
            </a:r>
            <a:endParaRPr sz="2020">
              <a:latin typeface="Holtwood One SC"/>
              <a:ea typeface="Holtwood One SC"/>
              <a:cs typeface="Holtwood One SC"/>
              <a:sym typeface="Holtwood One SC"/>
            </a:endParaRPr>
          </a:p>
        </p:txBody>
      </p:sp>
      <p:sp>
        <p:nvSpPr>
          <p:cNvPr id="96" name="Google Shape;96;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solidFill>
                  <a:srgbClr val="FF0000"/>
                </a:solidFill>
              </a:rPr>
              <a:t>P</a:t>
            </a:r>
            <a:r>
              <a:rPr lang="pl"/>
              <a:t>rodukt </a:t>
            </a:r>
            <a:r>
              <a:rPr lang="pl">
                <a:solidFill>
                  <a:srgbClr val="FF0000"/>
                </a:solidFill>
              </a:rPr>
              <a:t>K</a:t>
            </a:r>
            <a:r>
              <a:rPr lang="pl"/>
              <a:t>rajowy</a:t>
            </a:r>
            <a:r>
              <a:rPr lang="pl">
                <a:solidFill>
                  <a:srgbClr val="FF0000"/>
                </a:solidFill>
              </a:rPr>
              <a:t> B</a:t>
            </a:r>
            <a:r>
              <a:rPr lang="pl"/>
              <a:t>rutto nie uwzględnia transakcji pozarynkowych (wolontariat, produkcja na własny użytek), nie pokazuje skali nierówności dochodowych, nie bierze pod uwagę zużycia zasobów i zniszczenia środowiska, czasu wolnego.</a:t>
            </a:r>
            <a:endParaRPr/>
          </a:p>
          <a:p>
            <a:pPr marL="0" lvl="0" indent="0" algn="l" rtl="0">
              <a:spcBef>
                <a:spcPts val="1200"/>
              </a:spcBef>
              <a:spcAft>
                <a:spcPts val="1200"/>
              </a:spcAft>
              <a:buNone/>
            </a:pPr>
            <a:r>
              <a:rPr lang="pl"/>
              <a:t>Dlatego proponowane są inne, alternatywne wskaźniki, np: HDI, HPI. GPI, Better Life Index.</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311700" y="24720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pl">
                <a:latin typeface="Holtwood One SC"/>
                <a:ea typeface="Holtwood One SC"/>
                <a:cs typeface="Holtwood One SC"/>
                <a:sym typeface="Holtwood One SC"/>
              </a:rPr>
              <a:t>Wzrost gospodarczy</a:t>
            </a:r>
            <a:endParaRPr>
              <a:latin typeface="Holtwood One SC"/>
              <a:ea typeface="Holtwood One SC"/>
              <a:cs typeface="Holtwood One SC"/>
              <a:sym typeface="Holtwood One SC"/>
            </a:endParaRPr>
          </a:p>
        </p:txBody>
      </p:sp>
      <p:sp>
        <p:nvSpPr>
          <p:cNvPr id="102" name="Google Shape;102;p20"/>
          <p:cNvSpPr txBox="1">
            <a:spLocks noGrp="1"/>
          </p:cNvSpPr>
          <p:nvPr>
            <p:ph type="body" idx="1"/>
          </p:nvPr>
        </p:nvSpPr>
        <p:spPr>
          <a:xfrm>
            <a:off x="6840000" y="4747850"/>
            <a:ext cx="2235300" cy="3255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1200"/>
              </a:spcAft>
              <a:buSzPts val="275"/>
              <a:buNone/>
            </a:pPr>
            <a:r>
              <a:rPr lang="pl" sz="1500" b="1"/>
              <a:t>*per capita - na osobę</a:t>
            </a:r>
            <a:endParaRPr sz="1500" b="1"/>
          </a:p>
        </p:txBody>
      </p:sp>
      <p:pic>
        <p:nvPicPr>
          <p:cNvPr id="103" name="Google Shape;103;p20"/>
          <p:cNvPicPr preferRelativeResize="0"/>
          <p:nvPr/>
        </p:nvPicPr>
        <p:blipFill rotWithShape="1">
          <a:blip r:embed="rId3">
            <a:alphaModFix/>
          </a:blip>
          <a:srcRect t="8309" b="9984"/>
          <a:stretch/>
        </p:blipFill>
        <p:spPr>
          <a:xfrm>
            <a:off x="1138425" y="819900"/>
            <a:ext cx="6511525" cy="4030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843350" y="1631975"/>
            <a:ext cx="4102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pl" sz="5220">
                <a:solidFill>
                  <a:srgbClr val="FF0000"/>
                </a:solidFill>
                <a:latin typeface="Holtwood One SC"/>
                <a:ea typeface="Holtwood One SC"/>
                <a:cs typeface="Holtwood One SC"/>
                <a:sym typeface="Holtwood One SC"/>
              </a:rPr>
              <a:t>Inflacja</a:t>
            </a:r>
            <a:endParaRPr sz="5220">
              <a:solidFill>
                <a:srgbClr val="FF0000"/>
              </a:solidFill>
              <a:latin typeface="Holtwood One SC"/>
              <a:ea typeface="Holtwood One SC"/>
              <a:cs typeface="Holtwood One SC"/>
              <a:sym typeface="Holtwood One SC"/>
            </a:endParaRPr>
          </a:p>
        </p:txBody>
      </p:sp>
      <p:sp>
        <p:nvSpPr>
          <p:cNvPr id="109" name="Google Shape;109;p21"/>
          <p:cNvSpPr txBox="1">
            <a:spLocks noGrp="1"/>
          </p:cNvSpPr>
          <p:nvPr>
            <p:ph type="body" idx="1"/>
          </p:nvPr>
        </p:nvSpPr>
        <p:spPr>
          <a:xfrm>
            <a:off x="-121050" y="3625300"/>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1150</Words>
  <PresentationFormat>Pokaz na ekranie (16:9)</PresentationFormat>
  <Paragraphs>84</Paragraphs>
  <Slides>21</Slides>
  <Notes>21</Notes>
  <HiddenSlides>0</HiddenSlides>
  <MMClips>0</MMClips>
  <ScaleCrop>false</ScaleCrop>
  <HeadingPairs>
    <vt:vector size="6" baseType="variant">
      <vt:variant>
        <vt:lpstr>Używane czcionki</vt:lpstr>
      </vt:variant>
      <vt:variant>
        <vt:i4>2</vt:i4>
      </vt:variant>
      <vt:variant>
        <vt:lpstr>Motyw</vt:lpstr>
      </vt:variant>
      <vt:variant>
        <vt:i4>1</vt:i4>
      </vt:variant>
      <vt:variant>
        <vt:lpstr>Tytuły slajdów</vt:lpstr>
      </vt:variant>
      <vt:variant>
        <vt:i4>21</vt:i4>
      </vt:variant>
    </vt:vector>
  </HeadingPairs>
  <TitlesOfParts>
    <vt:vector size="24" baseType="lpstr">
      <vt:lpstr>Arial</vt:lpstr>
      <vt:lpstr>Holtwood One SC</vt:lpstr>
      <vt:lpstr>Simple Light</vt:lpstr>
      <vt:lpstr>Problemy makroekonomiczne</vt:lpstr>
      <vt:lpstr>Czym jest makroekonomia?</vt:lpstr>
      <vt:lpstr>Slajd 3</vt:lpstr>
      <vt:lpstr>PKB i dobrobyt</vt:lpstr>
      <vt:lpstr>P K B :</vt:lpstr>
      <vt:lpstr>Slajd 6</vt:lpstr>
      <vt:lpstr>Dlaczego PKB nie jest wskaźnikiem idealnym?</vt:lpstr>
      <vt:lpstr>Wzrost gospodarczy</vt:lpstr>
      <vt:lpstr>Inflacja</vt:lpstr>
      <vt:lpstr>Czym jest inflacja?</vt:lpstr>
      <vt:lpstr>Przyczyny inflacji</vt:lpstr>
      <vt:lpstr>Hiperinflacja</vt:lpstr>
      <vt:lpstr>Skutki inflacji  </vt:lpstr>
      <vt:lpstr>Bezrobocie</vt:lpstr>
      <vt:lpstr>Czym jest bezrobocie?</vt:lpstr>
      <vt:lpstr>Slajd 16</vt:lpstr>
      <vt:lpstr>Stopa bezrobocia rejestrowanego w październiku 2020 r </vt:lpstr>
      <vt:lpstr>Gospodarka globalna</vt:lpstr>
      <vt:lpstr>Technologia a gospodarka</vt:lpstr>
      <vt:lpstr>Slajd 20</vt:lpstr>
      <vt:lpstr>Slajd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Problemy makroekonomiczne</dc:title>
  <dc:creator>admin</dc:creator>
  <cp:lastModifiedBy>admin</cp:lastModifiedBy>
  <cp:revision>1</cp:revision>
  <dcterms:modified xsi:type="dcterms:W3CDTF">2022-06-22T07:02:12Z</dcterms:modified>
</cp:coreProperties>
</file>